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notesMasterIdLst>
    <p:notesMasterId r:id="rId27"/>
  </p:notesMasterIdLst>
  <p:sldIdLst>
    <p:sldId id="257" r:id="rId2"/>
    <p:sldId id="262" r:id="rId3"/>
    <p:sldId id="260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51"/>
  </p:normalViewPr>
  <p:slideViewPr>
    <p:cSldViewPr snapToGrid="0" snapToObjects="1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0E2B7-1004-564B-AA81-9221425F7B6E}" type="datetimeFigureOut">
              <a:rPr lang="en-AU" smtClean="0"/>
              <a:t>29/01/2025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5CA79-D4BF-BE48-BF91-4FD5CE60ACC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761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Hero Graphic and Messaging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17916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Prestige Graphic and Messaging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210194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Experience Graphic and Messaging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27489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Experience Graphic and Messaging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9313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Experience Graphic and Messaging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63364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Experience Graphic and Messaging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36913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Experience Graphic and Messaging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15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465355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Collective Graphic and Messaging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77108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Collective Graphic and Messaging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17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11359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Collective Graphic and Messaging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18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0194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Collective Graphic and Messaging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19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454700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Hero Graphic and Messaging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953486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Collective Graphic and Messaging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20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76642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Changemaking / Disability Graphic and Messaging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21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697692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Changemaking / Disability Graphic and Messaging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22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724931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Changemaking / Disability Graphic and Messaging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927148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Changemaking / Disability Graphic and Messaging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24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531272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Changemaking / Disability Graphic and Messaging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25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95586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Hero Graphic and Messaging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7051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Hero Graphic and Messaging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75290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Hero Graphic and Messaging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66171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Prestige Graphic and Messaging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485826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Prestige Graphic and Messaging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64480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Prestige Graphic and Messaging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32673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Prestige Graphic and Messaging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5CA79-D4BF-BE48-BF91-4FD5CE60ACCF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3836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95FB4AF-5898-1946-B0D8-F855E57AC1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83445" b="75022"/>
          <a:stretch/>
        </p:blipFill>
        <p:spPr>
          <a:xfrm>
            <a:off x="0" y="3048"/>
            <a:ext cx="2018371" cy="171145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51D6EA-0605-5642-9DF3-DCF88174D6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8000" y="2571751"/>
            <a:ext cx="7200000" cy="2285997"/>
          </a:xfrm>
        </p:spPr>
        <p:txBody>
          <a:bodyPr anchor="t" anchorCtr="0">
            <a:normAutofit/>
          </a:bodyPr>
          <a:lstStyle>
            <a:lvl1pPr algn="l">
              <a:defRPr lang="en-AU" sz="4400" smtClean="0">
                <a:effectLst/>
                <a:latin typeface="+mj-lt"/>
              </a:defRPr>
            </a:lvl1pPr>
          </a:lstStyle>
          <a:p>
            <a:r>
              <a:rPr lang="en-AU" dirty="0">
                <a:solidFill>
                  <a:srgbClr val="004163"/>
                </a:solidFill>
                <a:effectLst/>
                <a:latin typeface="Times" pitchFamily="2" charset="0"/>
              </a:rPr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E5425A-EDCD-6844-8213-B636416F9E9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08000" y="5143500"/>
            <a:ext cx="7200000" cy="857252"/>
          </a:xfrm>
        </p:spPr>
        <p:txBody>
          <a:bodyPr anchor="b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</a:t>
            </a:r>
          </a:p>
          <a:p>
            <a:r>
              <a:rPr lang="en-AU" dirty="0"/>
              <a:t>17 January 2019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15DB361-7F89-6A44-84C3-73AB01182241}"/>
              </a:ext>
            </a:extLst>
          </p:cNvPr>
          <p:cNvGrpSpPr/>
          <p:nvPr userDrawn="1"/>
        </p:nvGrpSpPr>
        <p:grpSpPr>
          <a:xfrm>
            <a:off x="9675223" y="0"/>
            <a:ext cx="2516777" cy="6854952"/>
            <a:chOff x="9675223" y="0"/>
            <a:chExt cx="2516777" cy="6854952"/>
          </a:xfrm>
        </p:grpSpPr>
        <p:sp>
          <p:nvSpPr>
            <p:cNvPr id="4" name="Triangle 3">
              <a:extLst>
                <a:ext uri="{FF2B5EF4-FFF2-40B4-BE49-F238E27FC236}">
                  <a16:creationId xmlns:a16="http://schemas.microsoft.com/office/drawing/2014/main" id="{404DDFB4-A5E5-304D-9C86-04E76746953A}"/>
                </a:ext>
              </a:extLst>
            </p:cNvPr>
            <p:cNvSpPr/>
            <p:nvPr userDrawn="1"/>
          </p:nvSpPr>
          <p:spPr>
            <a:xfrm>
              <a:off x="9675223" y="0"/>
              <a:ext cx="2516777" cy="6854952"/>
            </a:xfrm>
            <a:prstGeom prst="triangle">
              <a:avLst>
                <a:gd name="adj" fmla="val 100000"/>
              </a:avLst>
            </a:prstGeom>
            <a:gradFill>
              <a:gsLst>
                <a:gs pos="100000">
                  <a:schemeClr val="accent1"/>
                </a:gs>
                <a:gs pos="43000">
                  <a:schemeClr val="accent3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" name="7-Point Star 5">
              <a:extLst>
                <a:ext uri="{FF2B5EF4-FFF2-40B4-BE49-F238E27FC236}">
                  <a16:creationId xmlns:a16="http://schemas.microsoft.com/office/drawing/2014/main" id="{76DC7317-4E00-924A-BB1D-162B341D8793}"/>
                </a:ext>
              </a:extLst>
            </p:cNvPr>
            <p:cNvSpPr/>
            <p:nvPr userDrawn="1"/>
          </p:nvSpPr>
          <p:spPr>
            <a:xfrm>
              <a:off x="10482146" y="5765181"/>
              <a:ext cx="660710" cy="660710"/>
            </a:xfrm>
            <a:prstGeom prst="star7">
              <a:avLst>
                <a:gd name="adj" fmla="val 26462"/>
                <a:gd name="hf" fmla="val 102572"/>
                <a:gd name="vf" fmla="val 105210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</p:spTree>
    <p:extLst>
      <p:ext uri="{BB962C8B-B14F-4D97-AF65-F5344CB8AC3E}">
        <p14:creationId xmlns:p14="http://schemas.microsoft.com/office/powerpoint/2010/main" val="700561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73C89EA-B623-4F48-92E3-CD92BA84CB8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2622" t="38374" r="42622" b="38374"/>
          <a:stretch/>
        </p:blipFill>
        <p:spPr>
          <a:xfrm>
            <a:off x="5196468" y="2631688"/>
            <a:ext cx="1799064" cy="1594624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A95223B5-3FA3-3C49-98A8-96482B15F7BE}"/>
              </a:ext>
            </a:extLst>
          </p:cNvPr>
          <p:cNvGrpSpPr/>
          <p:nvPr userDrawn="1"/>
        </p:nvGrpSpPr>
        <p:grpSpPr>
          <a:xfrm>
            <a:off x="9675223" y="0"/>
            <a:ext cx="2516777" cy="6854952"/>
            <a:chOff x="9675223" y="0"/>
            <a:chExt cx="2516777" cy="6854952"/>
          </a:xfrm>
        </p:grpSpPr>
        <p:sp>
          <p:nvSpPr>
            <p:cNvPr id="4" name="Triangle 3">
              <a:extLst>
                <a:ext uri="{FF2B5EF4-FFF2-40B4-BE49-F238E27FC236}">
                  <a16:creationId xmlns:a16="http://schemas.microsoft.com/office/drawing/2014/main" id="{B6579610-E919-1142-8AB1-2CC1CAB6F494}"/>
                </a:ext>
              </a:extLst>
            </p:cNvPr>
            <p:cNvSpPr/>
            <p:nvPr userDrawn="1"/>
          </p:nvSpPr>
          <p:spPr>
            <a:xfrm>
              <a:off x="9675223" y="0"/>
              <a:ext cx="2516777" cy="6854952"/>
            </a:xfrm>
            <a:prstGeom prst="triangle">
              <a:avLst>
                <a:gd name="adj" fmla="val 100000"/>
              </a:avLst>
            </a:prstGeom>
            <a:gradFill>
              <a:gsLst>
                <a:gs pos="100000">
                  <a:schemeClr val="accent1"/>
                </a:gs>
                <a:gs pos="43000">
                  <a:schemeClr val="accent3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" name="7-Point Star 4">
              <a:extLst>
                <a:ext uri="{FF2B5EF4-FFF2-40B4-BE49-F238E27FC236}">
                  <a16:creationId xmlns:a16="http://schemas.microsoft.com/office/drawing/2014/main" id="{5CC97B28-3CEC-944C-9F67-FF8DA180D7F2}"/>
                </a:ext>
              </a:extLst>
            </p:cNvPr>
            <p:cNvSpPr/>
            <p:nvPr userDrawn="1"/>
          </p:nvSpPr>
          <p:spPr>
            <a:xfrm>
              <a:off x="10482146" y="5765181"/>
              <a:ext cx="660710" cy="660710"/>
            </a:xfrm>
            <a:prstGeom prst="star7">
              <a:avLst>
                <a:gd name="adj" fmla="val 26462"/>
                <a:gd name="hf" fmla="val 102572"/>
                <a:gd name="vf" fmla="val 105210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</p:spTree>
    <p:extLst>
      <p:ext uri="{BB962C8B-B14F-4D97-AF65-F5344CB8AC3E}">
        <p14:creationId xmlns:p14="http://schemas.microsoft.com/office/powerpoint/2010/main" val="425023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RO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F6A282F8-D9A8-444A-B3CF-BF71224F9CF2}"/>
              </a:ext>
            </a:extLst>
          </p:cNvPr>
          <p:cNvGrpSpPr/>
          <p:nvPr userDrawn="1"/>
        </p:nvGrpSpPr>
        <p:grpSpPr>
          <a:xfrm>
            <a:off x="9675223" y="0"/>
            <a:ext cx="2516777" cy="6854952"/>
            <a:chOff x="9675223" y="0"/>
            <a:chExt cx="2516777" cy="6854952"/>
          </a:xfrm>
        </p:grpSpPr>
        <p:sp>
          <p:nvSpPr>
            <p:cNvPr id="7" name="Triangle 6">
              <a:extLst>
                <a:ext uri="{FF2B5EF4-FFF2-40B4-BE49-F238E27FC236}">
                  <a16:creationId xmlns:a16="http://schemas.microsoft.com/office/drawing/2014/main" id="{514E2BB3-B737-874A-99B4-17947853CCC6}"/>
                </a:ext>
              </a:extLst>
            </p:cNvPr>
            <p:cNvSpPr/>
            <p:nvPr userDrawn="1"/>
          </p:nvSpPr>
          <p:spPr>
            <a:xfrm>
              <a:off x="9675223" y="0"/>
              <a:ext cx="2516777" cy="6854952"/>
            </a:xfrm>
            <a:prstGeom prst="triangle">
              <a:avLst>
                <a:gd name="adj" fmla="val 100000"/>
              </a:avLst>
            </a:prstGeom>
            <a:gradFill>
              <a:gsLst>
                <a:gs pos="100000">
                  <a:schemeClr val="accent1"/>
                </a:gs>
                <a:gs pos="43000">
                  <a:schemeClr val="accent3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9" name="7-Point Star 8">
              <a:extLst>
                <a:ext uri="{FF2B5EF4-FFF2-40B4-BE49-F238E27FC236}">
                  <a16:creationId xmlns:a16="http://schemas.microsoft.com/office/drawing/2014/main" id="{42553080-8A7D-E84A-AE8B-B931DB1A8D28}"/>
                </a:ext>
              </a:extLst>
            </p:cNvPr>
            <p:cNvSpPr/>
            <p:nvPr userDrawn="1"/>
          </p:nvSpPr>
          <p:spPr>
            <a:xfrm>
              <a:off x="10482146" y="5765181"/>
              <a:ext cx="660710" cy="660710"/>
            </a:xfrm>
            <a:prstGeom prst="star7">
              <a:avLst>
                <a:gd name="adj" fmla="val 26462"/>
                <a:gd name="hf" fmla="val 102572"/>
                <a:gd name="vf" fmla="val 105210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395FB4AF-5898-1946-B0D8-F855E57AC1D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048"/>
            <a:ext cx="12192000" cy="6851904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1BE5425A-EDCD-6844-8213-B636416F9E9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08000" y="5143500"/>
            <a:ext cx="7200000" cy="857252"/>
          </a:xfrm>
        </p:spPr>
        <p:txBody>
          <a:bodyPr anchor="b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</a:t>
            </a:r>
          </a:p>
          <a:p>
            <a:r>
              <a:rPr lang="en-AU" dirty="0"/>
              <a:t>17 January 2019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23A02EE-15E8-4A40-BBC2-77E9F7D44E9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8000" y="2571751"/>
            <a:ext cx="7200000" cy="2285997"/>
          </a:xfrm>
        </p:spPr>
        <p:txBody>
          <a:bodyPr anchor="t" anchorCtr="0">
            <a:normAutofit/>
          </a:bodyPr>
          <a:lstStyle>
            <a:lvl1pPr algn="l">
              <a:defRPr lang="en-AU" sz="4400" smtClean="0">
                <a:effectLst/>
                <a:latin typeface="+mj-lt"/>
              </a:defRPr>
            </a:lvl1pPr>
          </a:lstStyle>
          <a:p>
            <a:r>
              <a:rPr lang="en-AU" dirty="0">
                <a:solidFill>
                  <a:srgbClr val="004163"/>
                </a:solidFill>
                <a:effectLst/>
                <a:latin typeface="Times" pitchFamily="2" charset="0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615768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tige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95FB4AF-5898-1946-B0D8-F855E57AC1D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048"/>
            <a:ext cx="12192000" cy="6851904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F071DBBD-5486-274C-B777-E6F2E19E863B}"/>
              </a:ext>
            </a:extLst>
          </p:cNvPr>
          <p:cNvGrpSpPr/>
          <p:nvPr userDrawn="1"/>
        </p:nvGrpSpPr>
        <p:grpSpPr>
          <a:xfrm>
            <a:off x="9675223" y="0"/>
            <a:ext cx="2516777" cy="6854952"/>
            <a:chOff x="9675223" y="0"/>
            <a:chExt cx="2516777" cy="6854952"/>
          </a:xfrm>
        </p:grpSpPr>
        <p:sp>
          <p:nvSpPr>
            <p:cNvPr id="7" name="Triangle 6">
              <a:extLst>
                <a:ext uri="{FF2B5EF4-FFF2-40B4-BE49-F238E27FC236}">
                  <a16:creationId xmlns:a16="http://schemas.microsoft.com/office/drawing/2014/main" id="{0D3B3C99-AC67-A443-AEB3-C5E1E3E0E00D}"/>
                </a:ext>
              </a:extLst>
            </p:cNvPr>
            <p:cNvSpPr/>
            <p:nvPr userDrawn="1"/>
          </p:nvSpPr>
          <p:spPr>
            <a:xfrm>
              <a:off x="9675223" y="0"/>
              <a:ext cx="2516777" cy="6854952"/>
            </a:xfrm>
            <a:prstGeom prst="triangle">
              <a:avLst>
                <a:gd name="adj" fmla="val 100000"/>
              </a:avLst>
            </a:prstGeom>
            <a:gradFill>
              <a:gsLst>
                <a:gs pos="100000">
                  <a:schemeClr val="accent1"/>
                </a:gs>
                <a:gs pos="43000">
                  <a:schemeClr val="accent3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9" name="7-Point Star 8">
              <a:extLst>
                <a:ext uri="{FF2B5EF4-FFF2-40B4-BE49-F238E27FC236}">
                  <a16:creationId xmlns:a16="http://schemas.microsoft.com/office/drawing/2014/main" id="{05D6A0F3-A8A5-5442-9A06-E1B166AD4D29}"/>
                </a:ext>
              </a:extLst>
            </p:cNvPr>
            <p:cNvSpPr/>
            <p:nvPr userDrawn="1"/>
          </p:nvSpPr>
          <p:spPr>
            <a:xfrm>
              <a:off x="10482146" y="5765181"/>
              <a:ext cx="660710" cy="660710"/>
            </a:xfrm>
            <a:prstGeom prst="star7">
              <a:avLst>
                <a:gd name="adj" fmla="val 26462"/>
                <a:gd name="hf" fmla="val 102572"/>
                <a:gd name="vf" fmla="val 105210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1BE5425A-EDCD-6844-8213-B636416F9E9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08000" y="5143500"/>
            <a:ext cx="7200000" cy="857252"/>
          </a:xfrm>
        </p:spPr>
        <p:txBody>
          <a:bodyPr anchor="b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</a:t>
            </a:r>
          </a:p>
          <a:p>
            <a:r>
              <a:rPr lang="en-AU" dirty="0"/>
              <a:t>17 January 2019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A648915-34DC-AA4C-8230-6A2533F8C52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8000" y="2571751"/>
            <a:ext cx="7200000" cy="2285997"/>
          </a:xfrm>
        </p:spPr>
        <p:txBody>
          <a:bodyPr anchor="t" anchorCtr="0">
            <a:normAutofit/>
          </a:bodyPr>
          <a:lstStyle>
            <a:lvl1pPr algn="l">
              <a:defRPr lang="en-AU" sz="4400" smtClean="0">
                <a:effectLst/>
                <a:latin typeface="+mj-lt"/>
              </a:defRPr>
            </a:lvl1pPr>
          </a:lstStyle>
          <a:p>
            <a:r>
              <a:rPr lang="en-AU" dirty="0">
                <a:solidFill>
                  <a:srgbClr val="004163"/>
                </a:solidFill>
                <a:effectLst/>
                <a:latin typeface="Times" pitchFamily="2" charset="0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306752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ERIENCE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9A0EDA36-2802-5246-B0C5-51858E73A43C}"/>
              </a:ext>
            </a:extLst>
          </p:cNvPr>
          <p:cNvGrpSpPr/>
          <p:nvPr userDrawn="1"/>
        </p:nvGrpSpPr>
        <p:grpSpPr>
          <a:xfrm>
            <a:off x="9675223" y="0"/>
            <a:ext cx="2516777" cy="6854952"/>
            <a:chOff x="9675223" y="0"/>
            <a:chExt cx="2516777" cy="6854952"/>
          </a:xfrm>
        </p:grpSpPr>
        <p:sp>
          <p:nvSpPr>
            <p:cNvPr id="6" name="Triangle 5">
              <a:extLst>
                <a:ext uri="{FF2B5EF4-FFF2-40B4-BE49-F238E27FC236}">
                  <a16:creationId xmlns:a16="http://schemas.microsoft.com/office/drawing/2014/main" id="{8DFA66B4-15C4-874A-AF47-31C204C418F6}"/>
                </a:ext>
              </a:extLst>
            </p:cNvPr>
            <p:cNvSpPr/>
            <p:nvPr userDrawn="1"/>
          </p:nvSpPr>
          <p:spPr>
            <a:xfrm>
              <a:off x="9675223" y="0"/>
              <a:ext cx="2516777" cy="6854952"/>
            </a:xfrm>
            <a:prstGeom prst="triangle">
              <a:avLst>
                <a:gd name="adj" fmla="val 100000"/>
              </a:avLst>
            </a:prstGeom>
            <a:gradFill>
              <a:gsLst>
                <a:gs pos="100000">
                  <a:schemeClr val="accent1"/>
                </a:gs>
                <a:gs pos="43000">
                  <a:schemeClr val="accent3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7" name="7-Point Star 6">
              <a:extLst>
                <a:ext uri="{FF2B5EF4-FFF2-40B4-BE49-F238E27FC236}">
                  <a16:creationId xmlns:a16="http://schemas.microsoft.com/office/drawing/2014/main" id="{4710F551-933E-BD48-B1F1-B5A78B664A65}"/>
                </a:ext>
              </a:extLst>
            </p:cNvPr>
            <p:cNvSpPr/>
            <p:nvPr userDrawn="1"/>
          </p:nvSpPr>
          <p:spPr>
            <a:xfrm>
              <a:off x="10482146" y="5765181"/>
              <a:ext cx="660710" cy="660710"/>
            </a:xfrm>
            <a:prstGeom prst="star7">
              <a:avLst>
                <a:gd name="adj" fmla="val 26462"/>
                <a:gd name="hf" fmla="val 102572"/>
                <a:gd name="vf" fmla="val 105210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395FB4AF-5898-1946-B0D8-F855E57AC1D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048"/>
            <a:ext cx="12192000" cy="6851904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1BE5425A-EDCD-6844-8213-B636416F9E9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08000" y="5143500"/>
            <a:ext cx="7200000" cy="857252"/>
          </a:xfrm>
        </p:spPr>
        <p:txBody>
          <a:bodyPr anchor="b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</a:t>
            </a:r>
          </a:p>
          <a:p>
            <a:r>
              <a:rPr lang="en-AU" dirty="0"/>
              <a:t>17 January 2019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23A02EE-15E8-4A40-BBC2-77E9F7D44E9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8000" y="2571751"/>
            <a:ext cx="7200000" cy="2285997"/>
          </a:xfrm>
        </p:spPr>
        <p:txBody>
          <a:bodyPr anchor="t" anchorCtr="0">
            <a:normAutofit/>
          </a:bodyPr>
          <a:lstStyle>
            <a:lvl1pPr algn="l">
              <a:defRPr lang="en-AU" sz="4400" smtClean="0">
                <a:effectLst/>
                <a:latin typeface="+mj-lt"/>
              </a:defRPr>
            </a:lvl1pPr>
          </a:lstStyle>
          <a:p>
            <a:r>
              <a:rPr lang="en-AU" dirty="0">
                <a:solidFill>
                  <a:srgbClr val="004163"/>
                </a:solidFill>
                <a:effectLst/>
                <a:latin typeface="Times" pitchFamily="2" charset="0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650288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LECTIVE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95FB4AF-5898-1946-B0D8-F855E57AC1D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048"/>
            <a:ext cx="12192000" cy="6851904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EF395666-1649-354B-8AAA-B6EA2F449AD1}"/>
              </a:ext>
            </a:extLst>
          </p:cNvPr>
          <p:cNvGrpSpPr/>
          <p:nvPr userDrawn="1"/>
        </p:nvGrpSpPr>
        <p:grpSpPr>
          <a:xfrm>
            <a:off x="9675223" y="0"/>
            <a:ext cx="2516777" cy="6854952"/>
            <a:chOff x="9675223" y="0"/>
            <a:chExt cx="2516777" cy="6854952"/>
          </a:xfrm>
        </p:grpSpPr>
        <p:sp>
          <p:nvSpPr>
            <p:cNvPr id="6" name="Triangle 5">
              <a:extLst>
                <a:ext uri="{FF2B5EF4-FFF2-40B4-BE49-F238E27FC236}">
                  <a16:creationId xmlns:a16="http://schemas.microsoft.com/office/drawing/2014/main" id="{CD5C9745-1AC1-2242-BD8D-A63035693231}"/>
                </a:ext>
              </a:extLst>
            </p:cNvPr>
            <p:cNvSpPr/>
            <p:nvPr userDrawn="1"/>
          </p:nvSpPr>
          <p:spPr>
            <a:xfrm>
              <a:off x="9675223" y="0"/>
              <a:ext cx="2516777" cy="6854952"/>
            </a:xfrm>
            <a:prstGeom prst="triangle">
              <a:avLst>
                <a:gd name="adj" fmla="val 100000"/>
              </a:avLst>
            </a:prstGeom>
            <a:gradFill>
              <a:gsLst>
                <a:gs pos="100000">
                  <a:schemeClr val="accent1"/>
                </a:gs>
                <a:gs pos="43000">
                  <a:schemeClr val="accent3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7" name="7-Point Star 6">
              <a:extLst>
                <a:ext uri="{FF2B5EF4-FFF2-40B4-BE49-F238E27FC236}">
                  <a16:creationId xmlns:a16="http://schemas.microsoft.com/office/drawing/2014/main" id="{50885E70-67D7-6C46-B362-13277A2EC56A}"/>
                </a:ext>
              </a:extLst>
            </p:cNvPr>
            <p:cNvSpPr/>
            <p:nvPr userDrawn="1"/>
          </p:nvSpPr>
          <p:spPr>
            <a:xfrm>
              <a:off x="10482146" y="5765181"/>
              <a:ext cx="660710" cy="660710"/>
            </a:xfrm>
            <a:prstGeom prst="star7">
              <a:avLst>
                <a:gd name="adj" fmla="val 26462"/>
                <a:gd name="hf" fmla="val 102572"/>
                <a:gd name="vf" fmla="val 105210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1BE5425A-EDCD-6844-8213-B636416F9E9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08000" y="5143500"/>
            <a:ext cx="7200000" cy="857252"/>
          </a:xfrm>
        </p:spPr>
        <p:txBody>
          <a:bodyPr anchor="b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</a:t>
            </a:r>
          </a:p>
          <a:p>
            <a:r>
              <a:rPr lang="en-AU" dirty="0"/>
              <a:t>17 January 2019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23A02EE-15E8-4A40-BBC2-77E9F7D44E9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8000" y="2580217"/>
            <a:ext cx="7200000" cy="2285997"/>
          </a:xfrm>
        </p:spPr>
        <p:txBody>
          <a:bodyPr anchor="t" anchorCtr="0">
            <a:normAutofit/>
          </a:bodyPr>
          <a:lstStyle>
            <a:lvl1pPr algn="l">
              <a:defRPr lang="en-AU" sz="4400" smtClean="0">
                <a:effectLst/>
                <a:latin typeface="+mj-lt"/>
              </a:defRPr>
            </a:lvl1pPr>
          </a:lstStyle>
          <a:p>
            <a:r>
              <a:rPr lang="en-AU" dirty="0">
                <a:solidFill>
                  <a:srgbClr val="004163"/>
                </a:solidFill>
                <a:effectLst/>
                <a:latin typeface="Times" pitchFamily="2" charset="0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728234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OWERMENT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95FB4AF-5898-1946-B0D8-F855E57AC1D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048"/>
            <a:ext cx="12192000" cy="6851904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58899EF1-1611-694D-AB9B-EB9C96BAFE55}"/>
              </a:ext>
            </a:extLst>
          </p:cNvPr>
          <p:cNvGrpSpPr/>
          <p:nvPr userDrawn="1"/>
        </p:nvGrpSpPr>
        <p:grpSpPr>
          <a:xfrm>
            <a:off x="9675223" y="0"/>
            <a:ext cx="2516777" cy="6854952"/>
            <a:chOff x="9675223" y="0"/>
            <a:chExt cx="2516777" cy="6854952"/>
          </a:xfrm>
        </p:grpSpPr>
        <p:sp>
          <p:nvSpPr>
            <p:cNvPr id="6" name="Triangle 5">
              <a:extLst>
                <a:ext uri="{FF2B5EF4-FFF2-40B4-BE49-F238E27FC236}">
                  <a16:creationId xmlns:a16="http://schemas.microsoft.com/office/drawing/2014/main" id="{FD6BCF34-82F5-D94D-868D-639E244964E9}"/>
                </a:ext>
              </a:extLst>
            </p:cNvPr>
            <p:cNvSpPr/>
            <p:nvPr userDrawn="1"/>
          </p:nvSpPr>
          <p:spPr>
            <a:xfrm>
              <a:off x="9675223" y="0"/>
              <a:ext cx="2516777" cy="6854952"/>
            </a:xfrm>
            <a:prstGeom prst="triangle">
              <a:avLst>
                <a:gd name="adj" fmla="val 100000"/>
              </a:avLst>
            </a:prstGeom>
            <a:gradFill>
              <a:gsLst>
                <a:gs pos="100000">
                  <a:schemeClr val="accent1"/>
                </a:gs>
                <a:gs pos="43000">
                  <a:schemeClr val="accent3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7" name="7-Point Star 6">
              <a:extLst>
                <a:ext uri="{FF2B5EF4-FFF2-40B4-BE49-F238E27FC236}">
                  <a16:creationId xmlns:a16="http://schemas.microsoft.com/office/drawing/2014/main" id="{55AAB732-1D1D-194C-B385-C1A9B140542C}"/>
                </a:ext>
              </a:extLst>
            </p:cNvPr>
            <p:cNvSpPr/>
            <p:nvPr userDrawn="1"/>
          </p:nvSpPr>
          <p:spPr>
            <a:xfrm>
              <a:off x="10482146" y="5765181"/>
              <a:ext cx="660710" cy="660710"/>
            </a:xfrm>
            <a:prstGeom prst="star7">
              <a:avLst>
                <a:gd name="adj" fmla="val 26462"/>
                <a:gd name="hf" fmla="val 102572"/>
                <a:gd name="vf" fmla="val 105210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1BE5425A-EDCD-6844-8213-B636416F9E9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08000" y="5143500"/>
            <a:ext cx="7200000" cy="857252"/>
          </a:xfrm>
        </p:spPr>
        <p:txBody>
          <a:bodyPr anchor="b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</a:t>
            </a:r>
          </a:p>
          <a:p>
            <a:r>
              <a:rPr lang="en-AU" dirty="0"/>
              <a:t>17 January 2019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23A02EE-15E8-4A40-BBC2-77E9F7D44E9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8000" y="2571751"/>
            <a:ext cx="7200000" cy="2285997"/>
          </a:xfrm>
        </p:spPr>
        <p:txBody>
          <a:bodyPr anchor="t" anchorCtr="0">
            <a:normAutofit/>
          </a:bodyPr>
          <a:lstStyle>
            <a:lvl1pPr algn="l">
              <a:defRPr lang="en-AU" sz="4400" smtClean="0">
                <a:effectLst/>
                <a:latin typeface="+mj-lt"/>
              </a:defRPr>
            </a:lvl1pPr>
          </a:lstStyle>
          <a:p>
            <a:r>
              <a:rPr lang="en-AU" dirty="0">
                <a:solidFill>
                  <a:srgbClr val="004163"/>
                </a:solidFill>
                <a:effectLst/>
                <a:latin typeface="Times" pitchFamily="2" charset="0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051278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1D6EA-0605-5642-9DF3-DCF88174D6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999" y="1428748"/>
            <a:ext cx="5079999" cy="2285997"/>
          </a:xfrm>
        </p:spPr>
        <p:txBody>
          <a:bodyPr anchor="t" anchorCtr="0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  <a:endParaRPr lang="en-AU" dirty="0"/>
          </a:p>
        </p:txBody>
      </p:sp>
      <p:sp>
        <p:nvSpPr>
          <p:cNvPr id="45" name="Footer Placeholder 4">
            <a:extLst>
              <a:ext uri="{FF2B5EF4-FFF2-40B4-BE49-F238E27FC236}">
                <a16:creationId xmlns:a16="http://schemas.microsoft.com/office/drawing/2014/main" id="{53CD1932-9482-5544-B083-92F7075D4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8000" y="6356350"/>
            <a:ext cx="925407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/>
              <a:t>Presentation title/ Date</a:t>
            </a:r>
            <a:endParaRPr lang="en-AU" dirty="0"/>
          </a:p>
        </p:txBody>
      </p:sp>
      <p:sp>
        <p:nvSpPr>
          <p:cNvPr id="46" name="Slide Number Placeholder 5">
            <a:extLst>
              <a:ext uri="{FF2B5EF4-FFF2-40B4-BE49-F238E27FC236}">
                <a16:creationId xmlns:a16="http://schemas.microsoft.com/office/drawing/2014/main" id="{829C6D20-CDAE-4349-B954-A32F92282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68933" y="6356350"/>
            <a:ext cx="2015067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/   17 January 2019    /  </a:t>
            </a:r>
            <a:fld id="{E91776A3-428B-2245-A3F3-E204F091ED4D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47" name="Title Placeholder 1">
            <a:extLst>
              <a:ext uri="{FF2B5EF4-FFF2-40B4-BE49-F238E27FC236}">
                <a16:creationId xmlns:a16="http://schemas.microsoft.com/office/drawing/2014/main" id="{5971C443-3F76-224E-97DB-C7DBDA71A35D}"/>
              </a:ext>
            </a:extLst>
          </p:cNvPr>
          <p:cNvSpPr txBox="1">
            <a:spLocks/>
          </p:cNvSpPr>
          <p:nvPr userDrawn="1"/>
        </p:nvSpPr>
        <p:spPr>
          <a:xfrm>
            <a:off x="721341" y="571497"/>
            <a:ext cx="10454659" cy="285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013AD821-6F70-674F-842E-ABCD7CEF9C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1340" y="583207"/>
            <a:ext cx="10454659" cy="285751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>
                <a:solidFill>
                  <a:schemeClr val="bg1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78" name="Text Placeholder 77">
            <a:extLst>
              <a:ext uri="{FF2B5EF4-FFF2-40B4-BE49-F238E27FC236}">
                <a16:creationId xmlns:a16="http://schemas.microsoft.com/office/drawing/2014/main" id="{2AAF36B9-7FE2-7241-ADF5-821C05ED69D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6000" y="2782888"/>
            <a:ext cx="5079999" cy="3217864"/>
          </a:xfrm>
        </p:spPr>
        <p:txBody>
          <a:bodyPr anchor="b" anchorCtr="0">
            <a:normAutofit/>
          </a:bodyPr>
          <a:lstStyle>
            <a:lvl1pPr>
              <a:lnSpc>
                <a:spcPct val="100000"/>
              </a:lnSpc>
              <a:defRPr lang="en-AU" sz="2400" b="0" i="0" smtClean="0">
                <a:solidFill>
                  <a:schemeClr val="bg1"/>
                </a:solidFill>
                <a:effectLst/>
                <a:latin typeface="+mn-lt"/>
                <a:cs typeface="Arial" panose="020B0604020202020204" pitchFamily="34" charset="0"/>
              </a:defRPr>
            </a:lvl1pPr>
            <a:lvl2pPr marL="457200" indent="0" algn="l">
              <a:buNone/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r>
              <a:rPr lang="en-AU" dirty="0">
                <a:effectLst/>
                <a:latin typeface="+mn-lt"/>
              </a:rPr>
              <a:t>Introductory paragraph.</a:t>
            </a:r>
            <a:endParaRPr lang="en-AU" dirty="0">
              <a:effectLst/>
              <a:latin typeface="Helvetica Neue" panose="02000503000000020004" pitchFamily="2" charset="0"/>
            </a:endParaRPr>
          </a:p>
        </p:txBody>
      </p:sp>
      <p:sp>
        <p:nvSpPr>
          <p:cNvPr id="8" name="7-Point Star 7">
            <a:extLst>
              <a:ext uri="{FF2B5EF4-FFF2-40B4-BE49-F238E27FC236}">
                <a16:creationId xmlns:a16="http://schemas.microsoft.com/office/drawing/2014/main" id="{FC3CD685-97C9-CE40-A74B-D96D64DAAACF}"/>
              </a:ext>
            </a:extLst>
          </p:cNvPr>
          <p:cNvSpPr/>
          <p:nvPr userDrawn="1"/>
        </p:nvSpPr>
        <p:spPr>
          <a:xfrm>
            <a:off x="508000" y="571497"/>
            <a:ext cx="213341" cy="213341"/>
          </a:xfrm>
          <a:prstGeom prst="star7">
            <a:avLst>
              <a:gd name="adj" fmla="val 26462"/>
              <a:gd name="hf" fmla="val 102572"/>
              <a:gd name="vf" fmla="val 10521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47858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C5FC7-3498-0F42-A0F5-17CC92A40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341" y="571497"/>
            <a:ext cx="10454659" cy="28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497DF-850C-7F46-BA89-9CCBCD73B04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08000" y="2008481"/>
            <a:ext cx="5079999" cy="3992203"/>
          </a:xfrm>
        </p:spPr>
        <p:txBody>
          <a:bodyPr/>
          <a:lstStyle>
            <a:lvl3pPr marL="180000" indent="-180000">
              <a:defRPr/>
            </a:lvl3pPr>
          </a:lstStyle>
          <a:p>
            <a:pPr lvl="0"/>
            <a:r>
              <a:rPr lang="en-US" dirty="0"/>
              <a:t>Slide content level 1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AB752D-5206-2344-9637-9D5B6C0C6D71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096000" y="2008488"/>
            <a:ext cx="5080000" cy="39922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Slide content level 1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96C95F-8AEB-9742-8DD4-2FF74F7EC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Presentation title/ Date</a:t>
            </a:r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82BB1-0924-2544-B3EB-ED28BEA03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/>
              <a:t>/   17 January 2019    /  </a:t>
            </a:r>
            <a:fld id="{E91776A3-428B-2245-A3F3-E204F091ED4D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9EEC560-266D-874B-8861-A85C1B23FF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8000" y="1249626"/>
            <a:ext cx="10668000" cy="365126"/>
          </a:xfrm>
        </p:spPr>
        <p:txBody>
          <a:bodyPr>
            <a:no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Page heading</a:t>
            </a:r>
            <a:endParaRPr lang="en-AU" dirty="0"/>
          </a:p>
        </p:txBody>
      </p:sp>
      <p:sp>
        <p:nvSpPr>
          <p:cNvPr id="9" name="7-Point Star 8">
            <a:extLst>
              <a:ext uri="{FF2B5EF4-FFF2-40B4-BE49-F238E27FC236}">
                <a16:creationId xmlns:a16="http://schemas.microsoft.com/office/drawing/2014/main" id="{A913FD46-A207-6648-BEBA-CB24C2310196}"/>
              </a:ext>
            </a:extLst>
          </p:cNvPr>
          <p:cNvSpPr/>
          <p:nvPr userDrawn="1"/>
        </p:nvSpPr>
        <p:spPr>
          <a:xfrm>
            <a:off x="508000" y="571497"/>
            <a:ext cx="213341" cy="213341"/>
          </a:xfrm>
          <a:prstGeom prst="star7">
            <a:avLst>
              <a:gd name="adj" fmla="val 26462"/>
              <a:gd name="hf" fmla="val 102572"/>
              <a:gd name="vf" fmla="val 10521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078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4CBF8-EDF6-9D44-B4D5-AC91C1A40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8769B-F919-EB4C-BF97-34A85F660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Presentation title/ Date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445201-0C22-BB4A-B6F0-3BCE94F4B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/>
              <a:t>/   17 January 2019    /  </a:t>
            </a:r>
            <a:fld id="{E91776A3-428B-2245-A3F3-E204F091ED4D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6175573-C4F8-C749-AE53-D0CEBC40D67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08000" y="2008481"/>
            <a:ext cx="10668000" cy="399220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Slide content level 1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C763CF70-0AD0-C84D-8D98-81344278B9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8000" y="1249626"/>
            <a:ext cx="10668000" cy="365126"/>
          </a:xfrm>
        </p:spPr>
        <p:txBody>
          <a:bodyPr>
            <a:no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Page heading</a:t>
            </a:r>
            <a:endParaRPr lang="en-AU" dirty="0"/>
          </a:p>
        </p:txBody>
      </p:sp>
      <p:sp>
        <p:nvSpPr>
          <p:cNvPr id="9" name="7-Point Star 8">
            <a:extLst>
              <a:ext uri="{FF2B5EF4-FFF2-40B4-BE49-F238E27FC236}">
                <a16:creationId xmlns:a16="http://schemas.microsoft.com/office/drawing/2014/main" id="{5EAE16DB-D561-9841-80BF-F8AD719F7350}"/>
              </a:ext>
            </a:extLst>
          </p:cNvPr>
          <p:cNvSpPr/>
          <p:nvPr userDrawn="1"/>
        </p:nvSpPr>
        <p:spPr>
          <a:xfrm>
            <a:off x="508000" y="571497"/>
            <a:ext cx="213341" cy="213341"/>
          </a:xfrm>
          <a:prstGeom prst="star7">
            <a:avLst>
              <a:gd name="adj" fmla="val 26462"/>
              <a:gd name="hf" fmla="val 102572"/>
              <a:gd name="vf" fmla="val 10521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3538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D307C1-C31F-E245-B75C-429011A9B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341" y="571497"/>
            <a:ext cx="10454659" cy="28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2FBB58-98D0-674A-BD41-7A17BC14B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428749"/>
            <a:ext cx="10668000" cy="45719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EEF05B-7EDA-7644-8F1B-DB5FAF05CA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8000" y="6356350"/>
            <a:ext cx="92540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AU"/>
              <a:t>Presentation title/ Date</a:t>
            </a:r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2FF5DC-1149-1343-A19D-550CFFDE57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68933" y="6356350"/>
            <a:ext cx="2015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AU" dirty="0"/>
              <a:t>/   17 January 2019    /  </a:t>
            </a:r>
            <a:fld id="{E91776A3-428B-2245-A3F3-E204F091ED4D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40681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2" r:id="rId2"/>
    <p:sldLayoutId id="2147483669" r:id="rId3"/>
    <p:sldLayoutId id="2147483670" r:id="rId4"/>
    <p:sldLayoutId id="2147483671" r:id="rId5"/>
    <p:sldLayoutId id="2147483672" r:id="rId6"/>
    <p:sldLayoutId id="2147483668" r:id="rId7"/>
    <p:sldLayoutId id="2147483664" r:id="rId8"/>
    <p:sldLayoutId id="2147483665" r:id="rId9"/>
    <p:sldLayoutId id="2147483666" r:id="rId10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b="1" kern="1200">
          <a:solidFill>
            <a:schemeClr val="accent6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6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540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>
            <a:extLst>
              <a:ext uri="{FF2B5EF4-FFF2-40B4-BE49-F238E27FC236}">
                <a16:creationId xmlns:a16="http://schemas.microsoft.com/office/drawing/2014/main" id="{C655A74E-CD6E-7643-B8B6-92EE004F5E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Name</a:t>
            </a:r>
          </a:p>
          <a:p>
            <a:r>
              <a:rPr lang="en-AU" dirty="0"/>
              <a:t>Date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71B00E8-251A-C742-88ED-C49AE9D419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Make a difference with </a:t>
            </a:r>
            <a:br>
              <a:rPr lang="en-AU" dirty="0"/>
            </a:br>
            <a:r>
              <a:rPr lang="en-AU" dirty="0"/>
              <a:t>an Australia Awards Scholarship</a:t>
            </a:r>
          </a:p>
        </p:txBody>
      </p:sp>
    </p:spTree>
    <p:extLst>
      <p:ext uri="{BB962C8B-B14F-4D97-AF65-F5344CB8AC3E}">
        <p14:creationId xmlns:p14="http://schemas.microsoft.com/office/powerpoint/2010/main" val="84925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0419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>
            <a:extLst>
              <a:ext uri="{FF2B5EF4-FFF2-40B4-BE49-F238E27FC236}">
                <a16:creationId xmlns:a16="http://schemas.microsoft.com/office/drawing/2014/main" id="{C655A74E-CD6E-7643-B8B6-92EE004F5E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Name</a:t>
            </a:r>
          </a:p>
          <a:p>
            <a:r>
              <a:rPr lang="en-AU" dirty="0"/>
              <a:t>Date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71B00E8-251A-C742-88ED-C49AE9D419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Experience the possibilities with an Australia Awards Scholarship</a:t>
            </a:r>
          </a:p>
        </p:txBody>
      </p:sp>
    </p:spTree>
    <p:extLst>
      <p:ext uri="{BB962C8B-B14F-4D97-AF65-F5344CB8AC3E}">
        <p14:creationId xmlns:p14="http://schemas.microsoft.com/office/powerpoint/2010/main" val="2629445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FE75-9C79-3A4B-9367-4A1701EDF5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Life-changing</a:t>
            </a:r>
            <a:br>
              <a:rPr lang="en-AU" dirty="0"/>
            </a:br>
            <a:endParaRPr lang="en-AU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A6EB8D-E849-154F-9AC7-D684E641A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Presentation title/ Date</a:t>
            </a:r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6B0C3F-1E5F-564F-85E0-88B45A9C90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Australia Awards Scholarship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1B2144B-4179-284D-A645-1FD1C7B0A3C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AU" dirty="0"/>
              <a:t>The Australia Awards Scholarships are more than a qualification, they are a life-changing experience.</a:t>
            </a:r>
          </a:p>
        </p:txBody>
      </p:sp>
    </p:spTree>
    <p:extLst>
      <p:ext uri="{BB962C8B-B14F-4D97-AF65-F5344CB8AC3E}">
        <p14:creationId xmlns:p14="http://schemas.microsoft.com/office/powerpoint/2010/main" val="2073169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D4025-4483-B040-A87B-23FBA34D6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Australia Awards Scholarship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92128-B159-C64B-BB70-138836D2D18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Do you want to be a leader in your field and join an inspiring network of changemakers?</a:t>
            </a:r>
          </a:p>
          <a:p>
            <a:endParaRPr lang="en-AU" dirty="0"/>
          </a:p>
          <a:p>
            <a:pPr lvl="1"/>
            <a:r>
              <a:rPr lang="en-AU" dirty="0"/>
              <a:t>Australia Awards Scholarships offer more than a degree. You gain:</a:t>
            </a:r>
          </a:p>
          <a:p>
            <a:pPr lvl="1"/>
            <a:endParaRPr lang="en-AU" dirty="0"/>
          </a:p>
          <a:p>
            <a:pPr lvl="2"/>
            <a:r>
              <a:rPr lang="en-AU" dirty="0"/>
              <a:t>an internationally recognised qualification</a:t>
            </a:r>
          </a:p>
          <a:p>
            <a:pPr lvl="2"/>
            <a:r>
              <a:rPr lang="en-AU" dirty="0"/>
              <a:t>support to live and study successfully</a:t>
            </a:r>
          </a:p>
          <a:p>
            <a:pPr lvl="2"/>
            <a:r>
              <a:rPr lang="en-AU" dirty="0"/>
              <a:t>higher learning in a safe, multicultural society</a:t>
            </a:r>
          </a:p>
          <a:p>
            <a:pPr lvl="2"/>
            <a:r>
              <a:rPr lang="en-AU" dirty="0"/>
              <a:t>new knowledge, leadership skills and a life-long</a:t>
            </a:r>
          </a:p>
          <a:p>
            <a:pPr lvl="2"/>
            <a:r>
              <a:rPr lang="en-AU" dirty="0"/>
              <a:t>membership of Australia’s global alumni network</a:t>
            </a:r>
          </a:p>
          <a:p>
            <a:pPr lvl="2"/>
            <a:r>
              <a:rPr lang="en-AU" dirty="0"/>
              <a:t>and a life-changing experience in Australia</a:t>
            </a:r>
          </a:p>
          <a:p>
            <a:pPr lvl="2"/>
            <a:endParaRPr lang="en-AU" dirty="0"/>
          </a:p>
          <a:p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EC13A0-3EB3-5D4B-AD93-08F066568F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Experience a world-class education in the land Down Under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B4C9F2-DAA2-2745-B840-879F7D236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Presentation title/ Date</a:t>
            </a:r>
            <a:endParaRPr lang="en-AU" dirty="0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A4EB85B4-8CF8-7C43-90BE-FCDC5BE797A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096000" y="2302975"/>
            <a:ext cx="5080000" cy="3402987"/>
          </a:xfrm>
        </p:spPr>
      </p:pic>
    </p:spTree>
    <p:extLst>
      <p:ext uri="{BB962C8B-B14F-4D97-AF65-F5344CB8AC3E}">
        <p14:creationId xmlns:p14="http://schemas.microsoft.com/office/powerpoint/2010/main" val="3826665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D4025-4483-B040-A87B-23FBA34D6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Australia Awards Scholarship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92128-B159-C64B-BB70-138836D2D18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Advance your career and make a vital contribution to the development of </a:t>
            </a:r>
            <a:br>
              <a:rPr lang="en-AU" dirty="0"/>
            </a:br>
            <a:r>
              <a:rPr lang="en-AU" dirty="0"/>
              <a:t>your country.</a:t>
            </a:r>
          </a:p>
          <a:p>
            <a:pPr lvl="1"/>
            <a:endParaRPr lang="en-AU" dirty="0"/>
          </a:p>
          <a:p>
            <a:pPr lvl="2"/>
            <a:r>
              <a:rPr lang="en-AU" dirty="0"/>
              <a:t>Our application process is open and competitive, providing equal opportunity to all eligible people.</a:t>
            </a:r>
          </a:p>
          <a:p>
            <a:pPr lvl="2"/>
            <a:r>
              <a:rPr lang="en-AU" dirty="0"/>
              <a:t>Apply today for your opportunity to gain a </a:t>
            </a:r>
            <a:br>
              <a:rPr lang="en-AU" dirty="0"/>
            </a:br>
            <a:r>
              <a:rPr lang="en-AU" dirty="0"/>
              <a:t>world-class education and become a leader </a:t>
            </a:r>
            <a:br>
              <a:rPr lang="en-AU" dirty="0"/>
            </a:br>
            <a:r>
              <a:rPr lang="en-AU" dirty="0"/>
              <a:t>for development.</a:t>
            </a:r>
          </a:p>
          <a:p>
            <a:pPr lvl="2"/>
            <a:endParaRPr lang="en-AU" dirty="0"/>
          </a:p>
          <a:p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EC13A0-3EB3-5D4B-AD93-08F066568F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Apply today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24ACAA-9838-B54E-BA49-26535AA3D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Presentation title/ Date</a:t>
            </a:r>
            <a:endParaRPr lang="en-AU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E6098A37-6FA6-9343-92CC-196633331DB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110218" y="2008188"/>
            <a:ext cx="5051564" cy="3992562"/>
          </a:xfrm>
        </p:spPr>
      </p:pic>
    </p:spTree>
    <p:extLst>
      <p:ext uri="{BB962C8B-B14F-4D97-AF65-F5344CB8AC3E}">
        <p14:creationId xmlns:p14="http://schemas.microsoft.com/office/powerpoint/2010/main" val="4293279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6162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>
            <a:extLst>
              <a:ext uri="{FF2B5EF4-FFF2-40B4-BE49-F238E27FC236}">
                <a16:creationId xmlns:a16="http://schemas.microsoft.com/office/drawing/2014/main" id="{C655A74E-CD6E-7643-B8B6-92EE004F5E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Name</a:t>
            </a:r>
          </a:p>
          <a:p>
            <a:r>
              <a:rPr lang="en-AU" dirty="0"/>
              <a:t>Date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71B00E8-251A-C742-88ED-C49AE9D419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Make limitless connections</a:t>
            </a:r>
            <a:br>
              <a:rPr lang="en-AU" dirty="0"/>
            </a:br>
            <a:r>
              <a:rPr lang="en-AU" dirty="0"/>
              <a:t>with an Australia Awards Scholarship</a:t>
            </a:r>
          </a:p>
        </p:txBody>
      </p:sp>
    </p:spTree>
    <p:extLst>
      <p:ext uri="{BB962C8B-B14F-4D97-AF65-F5344CB8AC3E}">
        <p14:creationId xmlns:p14="http://schemas.microsoft.com/office/powerpoint/2010/main" val="18452231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FE75-9C79-3A4B-9367-4A1701EDF5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Connected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6B0C3F-1E5F-564F-85E0-88B45A9C90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Australia Awards Scholarship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1B2144B-4179-284D-A645-1FD1C7B0A3C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AU" dirty="0"/>
              <a:t>Join Australia’s Global Alumni network and forge leadership coalitions to overcome </a:t>
            </a:r>
            <a:br>
              <a:rPr lang="en-AU" dirty="0"/>
            </a:br>
            <a:r>
              <a:rPr lang="en-AU" dirty="0"/>
              <a:t>development challenges.</a:t>
            </a: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C65E770D-F202-6583-E903-20B2C81E5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41898" y="6405905"/>
            <a:ext cx="9254071" cy="365125"/>
          </a:xfrm>
        </p:spPr>
        <p:txBody>
          <a:bodyPr/>
          <a:lstStyle/>
          <a:p>
            <a:r>
              <a:rPr lang="en-AU" dirty="0"/>
              <a:t>Presentation title/ Date</a:t>
            </a:r>
          </a:p>
        </p:txBody>
      </p:sp>
    </p:spTree>
    <p:extLst>
      <p:ext uri="{BB962C8B-B14F-4D97-AF65-F5344CB8AC3E}">
        <p14:creationId xmlns:p14="http://schemas.microsoft.com/office/powerpoint/2010/main" val="9418972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D4025-4483-B040-A87B-23FBA34D6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Australia Awards Scholarship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92128-B159-C64B-BB70-138836D2D18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Do you want to be a leader in your field and join an inspiring network of changemakers?</a:t>
            </a:r>
          </a:p>
          <a:p>
            <a:endParaRPr lang="en-AU" dirty="0"/>
          </a:p>
          <a:p>
            <a:pPr lvl="1"/>
            <a:r>
              <a:rPr lang="en-AU" dirty="0"/>
              <a:t>Australia Awards Scholarships offer more than a degree. You gain:</a:t>
            </a:r>
          </a:p>
          <a:p>
            <a:pPr lvl="1"/>
            <a:endParaRPr lang="en-AU" dirty="0"/>
          </a:p>
          <a:p>
            <a:pPr lvl="2"/>
            <a:r>
              <a:rPr lang="en-AU" dirty="0"/>
              <a:t>an internationally recognised qualification</a:t>
            </a:r>
          </a:p>
          <a:p>
            <a:pPr lvl="2"/>
            <a:r>
              <a:rPr lang="en-AU" dirty="0"/>
              <a:t>support to live and study successfully</a:t>
            </a:r>
          </a:p>
          <a:p>
            <a:pPr lvl="2"/>
            <a:r>
              <a:rPr lang="en-AU" dirty="0"/>
              <a:t>higher learning in a safe, multicultural society</a:t>
            </a:r>
          </a:p>
          <a:p>
            <a:pPr lvl="2"/>
            <a:r>
              <a:rPr lang="en-AU" dirty="0"/>
              <a:t>new knowledge, leadership skills and a life-long</a:t>
            </a:r>
          </a:p>
          <a:p>
            <a:pPr lvl="2"/>
            <a:r>
              <a:rPr lang="en-AU" dirty="0"/>
              <a:t>membership of Australia’s global alumni network</a:t>
            </a:r>
          </a:p>
          <a:p>
            <a:pPr lvl="2"/>
            <a:r>
              <a:rPr lang="en-AU" dirty="0"/>
              <a:t>and a life-changing experience in Australia</a:t>
            </a:r>
          </a:p>
          <a:p>
            <a:pPr lvl="2"/>
            <a:endParaRPr lang="en-AU" dirty="0"/>
          </a:p>
          <a:p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EC13A0-3EB3-5D4B-AD93-08F066568F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Join a global network of leaders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E4168E0-D7C3-ED49-A72F-72E3474F73A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096000" y="2302975"/>
            <a:ext cx="5080000" cy="3402987"/>
          </a:xfrm>
        </p:spPr>
      </p:pic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8A1708D4-A822-D21D-9B9E-48E0B7D70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41898" y="6405905"/>
            <a:ext cx="9254071" cy="365125"/>
          </a:xfrm>
        </p:spPr>
        <p:txBody>
          <a:bodyPr/>
          <a:lstStyle/>
          <a:p>
            <a:r>
              <a:rPr lang="en-AU" dirty="0"/>
              <a:t>Presentation title/ Date</a:t>
            </a:r>
          </a:p>
        </p:txBody>
      </p:sp>
    </p:spTree>
    <p:extLst>
      <p:ext uri="{BB962C8B-B14F-4D97-AF65-F5344CB8AC3E}">
        <p14:creationId xmlns:p14="http://schemas.microsoft.com/office/powerpoint/2010/main" val="34052136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D4025-4483-B040-A87B-23FBA34D6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Australia Awards Scholarship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92128-B159-C64B-BB70-138836D2D18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Advance your career and make a vital contribution to the development of </a:t>
            </a:r>
            <a:br>
              <a:rPr lang="en-AU" dirty="0"/>
            </a:br>
            <a:r>
              <a:rPr lang="en-AU" dirty="0"/>
              <a:t>your country.</a:t>
            </a:r>
          </a:p>
          <a:p>
            <a:pPr lvl="1"/>
            <a:endParaRPr lang="en-AU" dirty="0"/>
          </a:p>
          <a:p>
            <a:pPr lvl="2"/>
            <a:r>
              <a:rPr lang="en-AU" dirty="0"/>
              <a:t>Our application process is open and competitive, providing equal opportunity to all eligible people.</a:t>
            </a:r>
          </a:p>
          <a:p>
            <a:pPr lvl="2"/>
            <a:r>
              <a:rPr lang="en-AU" dirty="0"/>
              <a:t>Apply today for your opportunity to gain a </a:t>
            </a:r>
            <a:br>
              <a:rPr lang="en-AU" dirty="0"/>
            </a:br>
            <a:r>
              <a:rPr lang="en-AU" dirty="0"/>
              <a:t>world-class education and become a leader </a:t>
            </a:r>
            <a:br>
              <a:rPr lang="en-AU" dirty="0"/>
            </a:br>
            <a:r>
              <a:rPr lang="en-AU" dirty="0"/>
              <a:t>for development.</a:t>
            </a:r>
          </a:p>
          <a:p>
            <a:pPr lvl="2"/>
            <a:endParaRPr lang="en-AU" dirty="0"/>
          </a:p>
          <a:p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EC13A0-3EB3-5D4B-AD93-08F066568F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Apply today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788C4940-649A-A241-B55B-76BB78102E6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110218" y="2008188"/>
            <a:ext cx="5051564" cy="3992562"/>
          </a:xfrm>
        </p:spPr>
      </p:pic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904331D2-1797-47CB-07DD-3EE027880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41898" y="6405905"/>
            <a:ext cx="9254071" cy="365125"/>
          </a:xfrm>
        </p:spPr>
        <p:txBody>
          <a:bodyPr/>
          <a:lstStyle/>
          <a:p>
            <a:r>
              <a:rPr lang="en-AU" dirty="0"/>
              <a:t>Presentation title/ Date</a:t>
            </a:r>
          </a:p>
        </p:txBody>
      </p:sp>
    </p:spTree>
    <p:extLst>
      <p:ext uri="{BB962C8B-B14F-4D97-AF65-F5344CB8AC3E}">
        <p14:creationId xmlns:p14="http://schemas.microsoft.com/office/powerpoint/2010/main" val="2035985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FE75-9C79-3A4B-9367-4A1701EDF5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Leadership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A6EB8D-E849-154F-9AC7-D684E641A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Presentation title/ Date</a:t>
            </a:r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6B0C3F-1E5F-564F-85E0-88B45A9C90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Australia Awards Scholarship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1B2144B-4179-284D-A645-1FD1C7B0A3C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AU" dirty="0"/>
              <a:t>The knowledge and connections scholars gain in Australia empower them to contribute to development in their country and strive for a better future.</a:t>
            </a:r>
          </a:p>
        </p:txBody>
      </p:sp>
    </p:spTree>
    <p:extLst>
      <p:ext uri="{BB962C8B-B14F-4D97-AF65-F5344CB8AC3E}">
        <p14:creationId xmlns:p14="http://schemas.microsoft.com/office/powerpoint/2010/main" val="35824633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79104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>
            <a:extLst>
              <a:ext uri="{FF2B5EF4-FFF2-40B4-BE49-F238E27FC236}">
                <a16:creationId xmlns:a16="http://schemas.microsoft.com/office/drawing/2014/main" id="{C655A74E-CD6E-7643-B8B6-92EE004F5E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Name</a:t>
            </a:r>
          </a:p>
          <a:p>
            <a:r>
              <a:rPr lang="en-AU" dirty="0"/>
              <a:t>Date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71B00E8-251A-C742-88ED-C49AE9D419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Be empowered with </a:t>
            </a:r>
            <a:br>
              <a:rPr lang="en-AU" dirty="0"/>
            </a:br>
            <a:r>
              <a:rPr lang="en-AU" dirty="0"/>
              <a:t>an Australia Awards Scholarship</a:t>
            </a:r>
          </a:p>
        </p:txBody>
      </p:sp>
    </p:spTree>
    <p:extLst>
      <p:ext uri="{BB962C8B-B14F-4D97-AF65-F5344CB8AC3E}">
        <p14:creationId xmlns:p14="http://schemas.microsoft.com/office/powerpoint/2010/main" val="20541174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FE75-9C79-3A4B-9367-4A1701EDF5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Empowerment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6B0C3F-1E5F-564F-85E0-88B45A9C90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Australia Awards Scholarship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1B2144B-4179-284D-A645-1FD1C7B0A3C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AU" dirty="0"/>
              <a:t>The Australia Awards offer a world-class education in a friendly and safe multicultural society, with the opportunity to make links with Australia’s public, private, academic and NGO networks.</a:t>
            </a: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522471F1-6B9B-4CE7-45CA-00ACF823C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41898" y="6405905"/>
            <a:ext cx="9254071" cy="365125"/>
          </a:xfrm>
        </p:spPr>
        <p:txBody>
          <a:bodyPr/>
          <a:lstStyle/>
          <a:p>
            <a:r>
              <a:rPr lang="en-AU" dirty="0"/>
              <a:t>Presentation title/ Date</a:t>
            </a:r>
          </a:p>
        </p:txBody>
      </p:sp>
    </p:spTree>
    <p:extLst>
      <p:ext uri="{BB962C8B-B14F-4D97-AF65-F5344CB8AC3E}">
        <p14:creationId xmlns:p14="http://schemas.microsoft.com/office/powerpoint/2010/main" val="6795746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D4025-4483-B040-A87B-23FBA34D6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Australia Awards Scholarship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92128-B159-C64B-BB70-138836D2D18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Do you want to be a leader in your field and join an inspiring network of changemakers?</a:t>
            </a:r>
          </a:p>
          <a:p>
            <a:endParaRPr lang="en-AU" dirty="0"/>
          </a:p>
          <a:p>
            <a:pPr lvl="1"/>
            <a:r>
              <a:rPr lang="en-AU" dirty="0"/>
              <a:t>Australia Awards Scholarships offer more than a degree. You gain:</a:t>
            </a:r>
          </a:p>
          <a:p>
            <a:pPr lvl="1"/>
            <a:endParaRPr lang="en-AU" dirty="0"/>
          </a:p>
          <a:p>
            <a:pPr lvl="2"/>
            <a:r>
              <a:rPr lang="en-AU" dirty="0"/>
              <a:t>an internationally recognised qualification</a:t>
            </a:r>
          </a:p>
          <a:p>
            <a:pPr lvl="2"/>
            <a:r>
              <a:rPr lang="en-AU" dirty="0"/>
              <a:t>support to live and study successfully</a:t>
            </a:r>
          </a:p>
          <a:p>
            <a:pPr lvl="2"/>
            <a:r>
              <a:rPr lang="en-AU" dirty="0"/>
              <a:t>higher learning in a safe, multicultural society</a:t>
            </a:r>
          </a:p>
          <a:p>
            <a:pPr lvl="2"/>
            <a:r>
              <a:rPr lang="en-AU" dirty="0"/>
              <a:t>new knowledge, leadership skills and a life-long</a:t>
            </a:r>
          </a:p>
          <a:p>
            <a:pPr lvl="2"/>
            <a:r>
              <a:rPr lang="en-AU" dirty="0"/>
              <a:t>membership of Australia’s global alumni network</a:t>
            </a:r>
          </a:p>
          <a:p>
            <a:pPr lvl="2"/>
            <a:r>
              <a:rPr lang="en-AU" dirty="0"/>
              <a:t>and a life-changing experience in Australia</a:t>
            </a:r>
          </a:p>
          <a:p>
            <a:pPr lvl="2"/>
            <a:endParaRPr lang="en-AU" dirty="0"/>
          </a:p>
          <a:p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EC13A0-3EB3-5D4B-AD93-08F066568F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Strive for a better future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771F72FA-D862-FE43-9947-2C905DE7163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096000" y="2302975"/>
            <a:ext cx="5080000" cy="3402987"/>
          </a:xfrm>
        </p:spPr>
      </p:pic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6E678402-D196-BA82-3A5E-005C66548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41898" y="6405905"/>
            <a:ext cx="9254071" cy="365125"/>
          </a:xfrm>
        </p:spPr>
        <p:txBody>
          <a:bodyPr/>
          <a:lstStyle/>
          <a:p>
            <a:r>
              <a:rPr lang="en-AU" dirty="0"/>
              <a:t>Presentation title/ Date</a:t>
            </a:r>
          </a:p>
        </p:txBody>
      </p:sp>
    </p:spTree>
    <p:extLst>
      <p:ext uri="{BB962C8B-B14F-4D97-AF65-F5344CB8AC3E}">
        <p14:creationId xmlns:p14="http://schemas.microsoft.com/office/powerpoint/2010/main" val="32434989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D4025-4483-B040-A87B-23FBA34D6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Australia Awards Scholarship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92128-B159-C64B-BB70-138836D2D18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Advance your career and make a vital contribution to the development of </a:t>
            </a:r>
            <a:br>
              <a:rPr lang="en-AU" dirty="0"/>
            </a:br>
            <a:r>
              <a:rPr lang="en-AU" dirty="0"/>
              <a:t>your country.</a:t>
            </a:r>
          </a:p>
          <a:p>
            <a:pPr lvl="1"/>
            <a:endParaRPr lang="en-AU" dirty="0"/>
          </a:p>
          <a:p>
            <a:pPr lvl="2"/>
            <a:r>
              <a:rPr lang="en-AU" dirty="0"/>
              <a:t>Our application process is open and competitive, providing equal opportunity to all eligible people.</a:t>
            </a:r>
          </a:p>
          <a:p>
            <a:pPr lvl="2"/>
            <a:r>
              <a:rPr lang="en-AU" dirty="0"/>
              <a:t>Apply today for your opportunity to gain a </a:t>
            </a:r>
            <a:br>
              <a:rPr lang="en-AU" dirty="0"/>
            </a:br>
            <a:r>
              <a:rPr lang="en-AU" dirty="0"/>
              <a:t>world-class education and become a leader </a:t>
            </a:r>
            <a:br>
              <a:rPr lang="en-AU" dirty="0"/>
            </a:br>
            <a:r>
              <a:rPr lang="en-AU" dirty="0"/>
              <a:t>for development.</a:t>
            </a:r>
          </a:p>
          <a:p>
            <a:pPr lvl="2"/>
            <a:endParaRPr lang="en-AU" dirty="0"/>
          </a:p>
          <a:p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EC13A0-3EB3-5D4B-AD93-08F066568F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Apply today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D47E6FB7-7118-2E4D-9F14-79D62490800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110218" y="2008188"/>
            <a:ext cx="5051564" cy="3992562"/>
          </a:xfrm>
        </p:spPr>
      </p:pic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0A330DB1-5936-FAEF-C70F-B6AF29C45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41898" y="6405905"/>
            <a:ext cx="9254071" cy="365125"/>
          </a:xfrm>
        </p:spPr>
        <p:txBody>
          <a:bodyPr/>
          <a:lstStyle/>
          <a:p>
            <a:r>
              <a:rPr lang="en-AU" dirty="0"/>
              <a:t>Presentation title/ Date</a:t>
            </a:r>
          </a:p>
        </p:txBody>
      </p:sp>
    </p:spTree>
    <p:extLst>
      <p:ext uri="{BB962C8B-B14F-4D97-AF65-F5344CB8AC3E}">
        <p14:creationId xmlns:p14="http://schemas.microsoft.com/office/powerpoint/2010/main" val="4896035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9812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D4025-4483-B040-A87B-23FBA34D6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Australia Awards Scholarship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92128-B159-C64B-BB70-138836D2D18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Do you want to be a leader in your field and join an inspiring network of changemakers?</a:t>
            </a:r>
          </a:p>
          <a:p>
            <a:endParaRPr lang="en-AU" dirty="0"/>
          </a:p>
          <a:p>
            <a:pPr lvl="1"/>
            <a:r>
              <a:rPr lang="en-AU" dirty="0"/>
              <a:t>Australia Awards Scholarships offer more than a degree. You gain:</a:t>
            </a:r>
          </a:p>
          <a:p>
            <a:pPr lvl="1"/>
            <a:endParaRPr lang="en-AU" dirty="0"/>
          </a:p>
          <a:p>
            <a:pPr lvl="2"/>
            <a:r>
              <a:rPr lang="en-AU" dirty="0"/>
              <a:t>an internationally recognised qualification</a:t>
            </a:r>
          </a:p>
          <a:p>
            <a:pPr lvl="2"/>
            <a:r>
              <a:rPr lang="en-AU" dirty="0"/>
              <a:t>support to live and study successfully</a:t>
            </a:r>
          </a:p>
          <a:p>
            <a:pPr lvl="2"/>
            <a:r>
              <a:rPr lang="en-AU" dirty="0"/>
              <a:t>higher learning in a safe, multicultural society</a:t>
            </a:r>
          </a:p>
          <a:p>
            <a:pPr lvl="2"/>
            <a:r>
              <a:rPr lang="en-AU" dirty="0"/>
              <a:t>new knowledge, leadership skills and a life-long</a:t>
            </a:r>
          </a:p>
          <a:p>
            <a:pPr lvl="2"/>
            <a:r>
              <a:rPr lang="en-AU" dirty="0"/>
              <a:t>membership of Australia’s global alumni network</a:t>
            </a:r>
          </a:p>
          <a:p>
            <a:pPr lvl="2"/>
            <a:r>
              <a:rPr lang="en-AU" dirty="0"/>
              <a:t>and a life-changing experience in Australia</a:t>
            </a:r>
          </a:p>
          <a:p>
            <a:pPr lvl="2"/>
            <a:endParaRPr lang="en-AU" dirty="0"/>
          </a:p>
          <a:p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EC13A0-3EB3-5D4B-AD93-08F066568F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Join a network of emerging leaders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DB57BA-D48F-ED43-A546-BB9A5E87B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Presentation title/ Date</a:t>
            </a:r>
            <a:endParaRPr lang="en-AU" dirty="0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35ABFAF0-3042-B846-99C3-DA7A5759D1C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096000" y="2302975"/>
            <a:ext cx="5080000" cy="3402987"/>
          </a:xfrm>
        </p:spPr>
      </p:pic>
    </p:spTree>
    <p:extLst>
      <p:ext uri="{BB962C8B-B14F-4D97-AF65-F5344CB8AC3E}">
        <p14:creationId xmlns:p14="http://schemas.microsoft.com/office/powerpoint/2010/main" val="3288247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D4025-4483-B040-A87B-23FBA34D6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Australia Awards Scholarship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92128-B159-C64B-BB70-138836D2D18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Advance your career and make a vital contribution to the development of </a:t>
            </a:r>
            <a:br>
              <a:rPr lang="en-AU" dirty="0"/>
            </a:br>
            <a:r>
              <a:rPr lang="en-AU" dirty="0"/>
              <a:t>your country.</a:t>
            </a:r>
          </a:p>
          <a:p>
            <a:pPr lvl="1"/>
            <a:endParaRPr lang="en-AU" dirty="0"/>
          </a:p>
          <a:p>
            <a:pPr lvl="2"/>
            <a:r>
              <a:rPr lang="en-AU" dirty="0"/>
              <a:t>Our application process is open and competitive, providing equal opportunity to all eligible people.</a:t>
            </a:r>
          </a:p>
          <a:p>
            <a:pPr lvl="2"/>
            <a:r>
              <a:rPr lang="en-AU" dirty="0"/>
              <a:t>Apply today for your opportunity to gain a </a:t>
            </a:r>
            <a:br>
              <a:rPr lang="en-AU" dirty="0"/>
            </a:br>
            <a:r>
              <a:rPr lang="en-AU" dirty="0"/>
              <a:t>world-class education and become a leader </a:t>
            </a:r>
            <a:br>
              <a:rPr lang="en-AU" dirty="0"/>
            </a:br>
            <a:r>
              <a:rPr lang="en-AU" dirty="0"/>
              <a:t>for development.</a:t>
            </a:r>
          </a:p>
          <a:p>
            <a:pPr lvl="2"/>
            <a:endParaRPr lang="en-AU" dirty="0"/>
          </a:p>
          <a:p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EC13A0-3EB3-5D4B-AD93-08F066568F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Apply today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2BA5E7-5263-9049-AEB7-216825DB8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Presentation title/ Date</a:t>
            </a:r>
            <a:endParaRPr lang="en-AU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4F1700B6-6DEC-C24A-8726-3EEC117AFD0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110218" y="2008188"/>
            <a:ext cx="5051564" cy="3992562"/>
          </a:xfrm>
        </p:spPr>
      </p:pic>
    </p:spTree>
    <p:extLst>
      <p:ext uri="{BB962C8B-B14F-4D97-AF65-F5344CB8AC3E}">
        <p14:creationId xmlns:p14="http://schemas.microsoft.com/office/powerpoint/2010/main" val="3575751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5529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>
            <a:extLst>
              <a:ext uri="{FF2B5EF4-FFF2-40B4-BE49-F238E27FC236}">
                <a16:creationId xmlns:a16="http://schemas.microsoft.com/office/drawing/2014/main" id="{C655A74E-CD6E-7643-B8B6-92EE004F5E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Name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71B00E8-251A-C742-88ED-C49AE9D419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Reach further with </a:t>
            </a:r>
            <a:br>
              <a:rPr lang="en-AU" dirty="0"/>
            </a:br>
            <a:r>
              <a:rPr lang="en-AU" dirty="0"/>
              <a:t>an Australia Awards Scholarship</a:t>
            </a:r>
          </a:p>
        </p:txBody>
      </p:sp>
    </p:spTree>
    <p:extLst>
      <p:ext uri="{BB962C8B-B14F-4D97-AF65-F5344CB8AC3E}">
        <p14:creationId xmlns:p14="http://schemas.microsoft.com/office/powerpoint/2010/main" val="4008106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FE75-9C79-3A4B-9367-4A1701EDF5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Prestigious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A6EB8D-E849-154F-9AC7-D684E641A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41898" y="6405905"/>
            <a:ext cx="9254071" cy="365125"/>
          </a:xfrm>
        </p:spPr>
        <p:txBody>
          <a:bodyPr/>
          <a:lstStyle/>
          <a:p>
            <a:r>
              <a:rPr lang="en-AU" dirty="0"/>
              <a:t>Presentation title/ Date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6B0C3F-1E5F-564F-85E0-88B45A9C90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Australia Awards Scholarship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1B2144B-4179-284D-A645-1FD1C7B0A3C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AU" dirty="0"/>
              <a:t>The Australia Awards are prestigious international scholarships that provide </a:t>
            </a:r>
            <a:br>
              <a:rPr lang="en-AU" dirty="0"/>
            </a:br>
            <a:r>
              <a:rPr lang="en-AU" dirty="0"/>
              <a:t>high-quality educational experiences at world-class universities.</a:t>
            </a:r>
          </a:p>
        </p:txBody>
      </p:sp>
    </p:spTree>
    <p:extLst>
      <p:ext uri="{BB962C8B-B14F-4D97-AF65-F5344CB8AC3E}">
        <p14:creationId xmlns:p14="http://schemas.microsoft.com/office/powerpoint/2010/main" val="14366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D4025-4483-B040-A87B-23FBA34D6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Australia Awards Scholarship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92128-B159-C64B-BB70-138836D2D18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Do you want to be a leader in your field and join an inspiring network of changemakers?</a:t>
            </a:r>
          </a:p>
          <a:p>
            <a:endParaRPr lang="en-AU" dirty="0"/>
          </a:p>
          <a:p>
            <a:pPr lvl="1"/>
            <a:r>
              <a:rPr lang="en-AU" dirty="0"/>
              <a:t>Australia Awards Scholarships offer more than a degree. You gain:</a:t>
            </a:r>
          </a:p>
          <a:p>
            <a:pPr lvl="1"/>
            <a:endParaRPr lang="en-AU" dirty="0"/>
          </a:p>
          <a:p>
            <a:pPr lvl="2"/>
            <a:r>
              <a:rPr lang="en-AU" dirty="0"/>
              <a:t>an internationally recognised qualification</a:t>
            </a:r>
          </a:p>
          <a:p>
            <a:pPr lvl="2"/>
            <a:r>
              <a:rPr lang="en-AU" dirty="0"/>
              <a:t>support to live and study successfully</a:t>
            </a:r>
          </a:p>
          <a:p>
            <a:pPr lvl="2"/>
            <a:r>
              <a:rPr lang="en-AU" dirty="0"/>
              <a:t>higher learning in a safe, multicultural society</a:t>
            </a:r>
          </a:p>
          <a:p>
            <a:pPr lvl="2"/>
            <a:r>
              <a:rPr lang="en-AU" dirty="0"/>
              <a:t>new knowledge, leadership skills and a life-long</a:t>
            </a:r>
          </a:p>
          <a:p>
            <a:pPr lvl="2"/>
            <a:r>
              <a:rPr lang="en-AU" dirty="0"/>
              <a:t>membership of Australia’s global alumni network</a:t>
            </a:r>
          </a:p>
          <a:p>
            <a:pPr lvl="2"/>
            <a:r>
              <a:rPr lang="en-AU" dirty="0"/>
              <a:t>and a life-changing experience in Australia</a:t>
            </a:r>
          </a:p>
          <a:p>
            <a:pPr lvl="2"/>
            <a:endParaRPr lang="en-AU" dirty="0"/>
          </a:p>
          <a:p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EC13A0-3EB3-5D4B-AD93-08F066568F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Become a leader for development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835A8128-2580-1F4A-AA57-F7B06ACFAA3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096000" y="2302975"/>
            <a:ext cx="5080000" cy="3402987"/>
          </a:xfrm>
        </p:spPr>
      </p:pic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A30A359E-B148-9677-9C00-3CA5E9A27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41898" y="6405905"/>
            <a:ext cx="9254071" cy="365125"/>
          </a:xfrm>
        </p:spPr>
        <p:txBody>
          <a:bodyPr/>
          <a:lstStyle/>
          <a:p>
            <a:r>
              <a:rPr lang="en-AU" dirty="0"/>
              <a:t>Presentation title/ Date</a:t>
            </a:r>
          </a:p>
        </p:txBody>
      </p:sp>
    </p:spTree>
    <p:extLst>
      <p:ext uri="{BB962C8B-B14F-4D97-AF65-F5344CB8AC3E}">
        <p14:creationId xmlns:p14="http://schemas.microsoft.com/office/powerpoint/2010/main" val="3089174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D4025-4483-B040-A87B-23FBA34D6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Australia Awards Scholarship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92128-B159-C64B-BB70-138836D2D18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Advance your career and make a vital contribution to the development of </a:t>
            </a:r>
            <a:br>
              <a:rPr lang="en-AU" dirty="0"/>
            </a:br>
            <a:r>
              <a:rPr lang="en-AU" dirty="0"/>
              <a:t>your country.</a:t>
            </a:r>
          </a:p>
          <a:p>
            <a:pPr lvl="1"/>
            <a:endParaRPr lang="en-AU" dirty="0"/>
          </a:p>
          <a:p>
            <a:pPr lvl="2"/>
            <a:r>
              <a:rPr lang="en-AU" dirty="0"/>
              <a:t>Our application process is open and competitive, providing equal opportunity to all eligible people.</a:t>
            </a:r>
          </a:p>
          <a:p>
            <a:pPr lvl="2"/>
            <a:r>
              <a:rPr lang="en-AU" dirty="0"/>
              <a:t>Apply today for your opportunity to gain a </a:t>
            </a:r>
            <a:br>
              <a:rPr lang="en-AU" dirty="0"/>
            </a:br>
            <a:r>
              <a:rPr lang="en-AU" dirty="0"/>
              <a:t>world-class education and become a leader </a:t>
            </a:r>
            <a:br>
              <a:rPr lang="en-AU" dirty="0"/>
            </a:br>
            <a:r>
              <a:rPr lang="en-AU" dirty="0"/>
              <a:t>for development.</a:t>
            </a:r>
          </a:p>
          <a:p>
            <a:pPr lvl="2"/>
            <a:endParaRPr lang="en-AU" dirty="0"/>
          </a:p>
          <a:p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EC13A0-3EB3-5D4B-AD93-08F066568F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Apply today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6819B730-28BE-EA43-96DB-C0FC4641292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110218" y="2008188"/>
            <a:ext cx="5051564" cy="3992562"/>
          </a:xfrm>
        </p:spPr>
      </p:pic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B4FAD31-300B-24FF-0128-8DAA3A3F5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41898" y="6405905"/>
            <a:ext cx="9254071" cy="365125"/>
          </a:xfrm>
        </p:spPr>
        <p:txBody>
          <a:bodyPr/>
          <a:lstStyle/>
          <a:p>
            <a:r>
              <a:rPr lang="en-AU" dirty="0"/>
              <a:t>Presentation title/ Date</a:t>
            </a:r>
          </a:p>
        </p:txBody>
      </p:sp>
    </p:spTree>
    <p:extLst>
      <p:ext uri="{BB962C8B-B14F-4D97-AF65-F5344CB8AC3E}">
        <p14:creationId xmlns:p14="http://schemas.microsoft.com/office/powerpoint/2010/main" val="1686919385"/>
      </p:ext>
    </p:extLst>
  </p:cSld>
  <p:clrMapOvr>
    <a:masterClrMapping/>
  </p:clrMapOvr>
</p:sld>
</file>

<file path=ppt/theme/theme1.xml><?xml version="1.0" encoding="utf-8"?>
<a:theme xmlns:a="http://schemas.openxmlformats.org/drawingml/2006/main" name="AA_Intake">
  <a:themeElements>
    <a:clrScheme name="Australia Awards">
      <a:dk1>
        <a:srgbClr val="003050"/>
      </a:dk1>
      <a:lt1>
        <a:srgbClr val="FFFFFF"/>
      </a:lt1>
      <a:dk2>
        <a:srgbClr val="00759A"/>
      </a:dk2>
      <a:lt2>
        <a:srgbClr val="FFFFFF"/>
      </a:lt2>
      <a:accent1>
        <a:srgbClr val="003050"/>
      </a:accent1>
      <a:accent2>
        <a:srgbClr val="00759A"/>
      </a:accent2>
      <a:accent3>
        <a:srgbClr val="3CB6CE"/>
      </a:accent3>
      <a:accent4>
        <a:srgbClr val="C1E2E5"/>
      </a:accent4>
      <a:accent5>
        <a:srgbClr val="A79E70"/>
      </a:accent5>
      <a:accent6>
        <a:srgbClr val="747678"/>
      </a:accent6>
      <a:hlink>
        <a:srgbClr val="3CB6CE"/>
      </a:hlink>
      <a:folHlink>
        <a:srgbClr val="003050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DAFFF13F-A9B2-2D4A-BFF5-3E2A3120E23C}" vid="{587B4079-5691-D64B-B00B-8CFBE0D81A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aa-powerpoint-template-fa-v2</Template>
  <TotalTime>51</TotalTime>
  <Words>1037</Words>
  <Application>Microsoft Office PowerPoint</Application>
  <PresentationFormat>Widescreen</PresentationFormat>
  <Paragraphs>184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Helvetica Neue</vt:lpstr>
      <vt:lpstr>Times</vt:lpstr>
      <vt:lpstr>Times New Roman</vt:lpstr>
      <vt:lpstr>AA_Intake</vt:lpstr>
      <vt:lpstr>Make a difference with  an Australia Awards Scholarship</vt:lpstr>
      <vt:lpstr>Leadership</vt:lpstr>
      <vt:lpstr>Australia Awards Scholarship</vt:lpstr>
      <vt:lpstr>Australia Awards Scholarship</vt:lpstr>
      <vt:lpstr>PowerPoint Presentation</vt:lpstr>
      <vt:lpstr>Reach further with  an Australia Awards Scholarship</vt:lpstr>
      <vt:lpstr>Prestigious</vt:lpstr>
      <vt:lpstr>Australia Awards Scholarship</vt:lpstr>
      <vt:lpstr>Australia Awards Scholarship</vt:lpstr>
      <vt:lpstr>PowerPoint Presentation</vt:lpstr>
      <vt:lpstr>Experience the possibilities with an Australia Awards Scholarship</vt:lpstr>
      <vt:lpstr>Life-changing </vt:lpstr>
      <vt:lpstr>Australia Awards Scholarship</vt:lpstr>
      <vt:lpstr>Australia Awards Scholarship</vt:lpstr>
      <vt:lpstr>PowerPoint Presentation</vt:lpstr>
      <vt:lpstr>Make limitless connections with an Australia Awards Scholarship</vt:lpstr>
      <vt:lpstr>Connected</vt:lpstr>
      <vt:lpstr>Australia Awards Scholarship</vt:lpstr>
      <vt:lpstr>Australia Awards Scholarship</vt:lpstr>
      <vt:lpstr>PowerPoint Presentation</vt:lpstr>
      <vt:lpstr>Be empowered with  an Australia Awards Scholarship</vt:lpstr>
      <vt:lpstr>Empowerment</vt:lpstr>
      <vt:lpstr>Australia Awards Scholarship</vt:lpstr>
      <vt:lpstr>Australia Awards Scholarship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Joanna Berry</dc:creator>
  <cp:lastModifiedBy>Joanna Berry</cp:lastModifiedBy>
  <cp:revision>1</cp:revision>
  <dcterms:created xsi:type="dcterms:W3CDTF">2025-01-29T04:17:24Z</dcterms:created>
  <dcterms:modified xsi:type="dcterms:W3CDTF">2025-01-29T05:09:11Z</dcterms:modified>
</cp:coreProperties>
</file>